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2" r:id="rId2"/>
    <p:sldId id="443" r:id="rId3"/>
    <p:sldId id="258" r:id="rId4"/>
    <p:sldId id="332" r:id="rId5"/>
    <p:sldId id="435" r:id="rId6"/>
    <p:sldId id="441" r:id="rId7"/>
    <p:sldId id="426" r:id="rId8"/>
    <p:sldId id="442" r:id="rId9"/>
    <p:sldId id="444" r:id="rId10"/>
    <p:sldId id="297" r:id="rId11"/>
    <p:sldId id="424" r:id="rId12"/>
    <p:sldId id="446" r:id="rId13"/>
    <p:sldId id="445" r:id="rId14"/>
    <p:sldId id="295" r:id="rId15"/>
    <p:sldId id="447" r:id="rId16"/>
    <p:sldId id="417" r:id="rId17"/>
    <p:sldId id="291" r:id="rId18"/>
    <p:sldId id="437" r:id="rId19"/>
    <p:sldId id="425" r:id="rId20"/>
    <p:sldId id="294" r:id="rId21"/>
    <p:sldId id="450" r:id="rId22"/>
    <p:sldId id="449" r:id="rId23"/>
    <p:sldId id="308" r:id="rId24"/>
    <p:sldId id="439" r:id="rId25"/>
    <p:sldId id="440" r:id="rId26"/>
    <p:sldId id="44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873C"/>
    <a:srgbClr val="8D612F"/>
    <a:srgbClr val="251717"/>
    <a:srgbClr val="FFFCEA"/>
    <a:srgbClr val="EEECE1"/>
    <a:srgbClr val="6D4F37"/>
    <a:srgbClr val="78B13C"/>
    <a:srgbClr val="8D6748"/>
    <a:srgbClr val="030301"/>
    <a:srgbClr val="223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5" autoAdjust="0"/>
    <p:restoredTop sz="96226" autoAdjust="0"/>
  </p:normalViewPr>
  <p:slideViewPr>
    <p:cSldViewPr>
      <p:cViewPr varScale="1">
        <p:scale>
          <a:sx n="82" d="100"/>
          <a:sy n="82" d="100"/>
        </p:scale>
        <p:origin x="864" y="84"/>
      </p:cViewPr>
      <p:guideLst>
        <p:guide orient="horz" pos="2160"/>
        <p:guide pos="37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3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06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3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du.51cto.com/course/course_id-8836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18448" y="5854700"/>
            <a:ext cx="5757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6D4F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400" b="1" dirty="0">
                <a:solidFill>
                  <a:srgbClr val="6D4F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Mocha </a:t>
            </a:r>
            <a:r>
              <a:rPr lang="zh-CN" altLang="en-US" sz="2400" b="1" dirty="0">
                <a:solidFill>
                  <a:srgbClr val="6D4F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的自动化测试框架（下）</a:t>
            </a:r>
            <a:endParaRPr lang="en-US" altLang="zh-CN" sz="2400" b="1" dirty="0">
              <a:solidFill>
                <a:srgbClr val="6D4F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mint gnome-linux系统桌面背景壁纸 - 1366x768 壁纸 下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 b="12364"/>
          <a:stretch/>
        </p:blipFill>
        <p:spPr bwMode="auto">
          <a:xfrm>
            <a:off x="3786" y="164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en/thumb/9/90/Mocha_%28JavaScript_framework%29_%28logo%29.svg/1024px-Mocha_%28JavaScript_framework%29_%28logo%29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71" y="1700808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37107" y="5575456"/>
            <a:ext cx="291778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技术细节二</a:t>
            </a:r>
          </a:p>
        </p:txBody>
      </p:sp>
      <p:sp>
        <p:nvSpPr>
          <p:cNvPr id="2" name="AutoShape 2" descr="http://www.imgbase.info/images/safe-wallpapers/miscellaneous/computer/53619_computer_arch_linux_arch_linux.jpg"/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http://www.desktopwallpaperhd.net/wallpapers/4/9/optical-fibre-backgrounds-computer-wallpaper-computers-desktop-442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6" b="15313"/>
          <a:stretch/>
        </p:blipFill>
        <p:spPr bwMode="auto">
          <a:xfrm>
            <a:off x="-1" y="0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90080" y="1568857"/>
            <a:ext cx="652794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1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ES6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来改写上篇闯关任务中的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calc.test.js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date.test.js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两个测试脚本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babel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babel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配置文件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--compilers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参数执行自动化测试脚本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717429" y="1044025"/>
            <a:ext cx="169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ES6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226422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218026" y="521249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32252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90080" y="1568857"/>
            <a:ext cx="6527946" cy="445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1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mocha-demo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目录下，创建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browser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mocha 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创建前端测试的脚手架代码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添加被测模块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add.js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add.js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的测试脚本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index.html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用浏览器打开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index.html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页面，执行前端代码的测试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把代码提交 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242525" y="104402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测试前端代码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226422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218026" y="521249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20383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90080" y="1568857"/>
            <a:ext cx="573818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1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编写简单的异步测试脚本，设置超时时间为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3000ms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执行测试脚本，并观察超时报错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在执行测试脚本时增加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--timeout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参数，观察是否报错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在执行测试脚本时增加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--slow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参数，观察执行结果的高亮显示的区别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 </a:t>
            </a:r>
            <a:r>
              <a:rPr lang="en-US" altLang="zh-CN" sz="2100">
                <a:latin typeface="微软雅黑" panose="020B0503020204020204" pitchFamily="34" charset="-122"/>
                <a:ea typeface="微软雅黑" panose="020B0503020204020204" pitchFamily="34" charset="-122"/>
              </a:rPr>
              <a:t>Promise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方式的异步测试脚本，测试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网站的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21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652895" y="10440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异步测试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226422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218026" y="521249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5348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3857" y="5575456"/>
            <a:ext cx="510428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代码覆盖率工具整合</a:t>
            </a:r>
          </a:p>
        </p:txBody>
      </p:sp>
      <p:pic>
        <p:nvPicPr>
          <p:cNvPr id="4098" name="Picture 2" descr="http://wallpaper-gallery.net/images/balloons-wallpaper/balloons-wallpaper-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 b="12400"/>
          <a:stretch/>
        </p:blipFill>
        <p:spPr bwMode="auto">
          <a:xfrm>
            <a:off x="-10166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-5704" r="17905"/>
          <a:stretch/>
        </p:blipFill>
        <p:spPr>
          <a:xfrm>
            <a:off x="672307" y="2287718"/>
            <a:ext cx="10704512" cy="228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3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609822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Istanbul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simple.js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代码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执行覆盖率测试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调整覆盖率边界，检查测试覆盖率报告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与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结合，对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calc.test.js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执行覆盖率测试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719350" y="126004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代码覆盖率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824191" y="3212976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4" name="矩形 3"/>
          <p:cNvSpPr/>
          <p:nvPr/>
        </p:nvSpPr>
        <p:spPr>
          <a:xfrm>
            <a:off x="7213263" y="5157192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36226" y="5575456"/>
            <a:ext cx="371954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webdriver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整合</a:t>
            </a:r>
          </a:p>
        </p:txBody>
      </p:sp>
      <p:pic>
        <p:nvPicPr>
          <p:cNvPr id="2050" name="Picture 2" descr="https://s-media-cache-ak0.pinimg.com/originals/e1/a7/b4/e1a7b4cc81805cf51dd220345f70f31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 b="16308"/>
          <a:stretch/>
        </p:blipFill>
        <p:spPr bwMode="auto">
          <a:xfrm>
            <a:off x="-10166" y="-1"/>
            <a:ext cx="12183165" cy="513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38" y="1781381"/>
            <a:ext cx="6009524" cy="32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5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492896"/>
            <a:ext cx="6386258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selenium-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webdriver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目录下，创建子目录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webdriver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webdriver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目录下，编写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hosted-redmine-login.js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测试代码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将测试代码与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整合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把代码提交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419074" y="1642309"/>
            <a:ext cx="2837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webdriver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整合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3" name="矩形 2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11195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Mocha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的自动化测试框架（上）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s1.51cto.com/images/201704/d2ede7a206635e399cc1131d9786ed36003ac1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806199"/>
            <a:ext cx="3084589" cy="233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63795" y="5575456"/>
            <a:ext cx="346441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持续集成整合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8" b="10407"/>
          <a:stretch/>
        </p:blipFill>
        <p:spPr>
          <a:xfrm>
            <a:off x="4348" y="-24"/>
            <a:ext cx="12187652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2386143"/>
            <a:ext cx="8685714" cy="20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26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428" y="524238"/>
            <a:ext cx="7457143" cy="58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781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6356592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账户登录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travis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-ci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网站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对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项目启用持续集成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项目目录下增加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.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travis.yml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观察持续集成的过程报告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修改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clac.js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代码，引入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bug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，将修改后的代码提交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观察继续集成的过程报告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556355" y="1371503"/>
            <a:ext cx="4323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Mocha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与持续集成整合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107" t="5231" r="18697" b="7587"/>
          <a:stretch/>
        </p:blipFill>
        <p:spPr>
          <a:xfrm>
            <a:off x="2207568" y="692696"/>
            <a:ext cx="7704856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" b="449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902F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902F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20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221602" y="282010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技术细节一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25686" y="422129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技术细节二</a:t>
            </a:r>
          </a:p>
        </p:txBody>
      </p:sp>
      <p:sp>
        <p:nvSpPr>
          <p:cNvPr id="71" name="矩形 70"/>
          <p:cNvSpPr/>
          <p:nvPr/>
        </p:nvSpPr>
        <p:spPr>
          <a:xfrm>
            <a:off x="1163447" y="5605474"/>
            <a:ext cx="31609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Webdriver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</a:p>
        </p:txBody>
      </p:sp>
      <p:sp>
        <p:nvSpPr>
          <p:cNvPr id="72" name="矩形 71"/>
          <p:cNvSpPr/>
          <p:nvPr/>
        </p:nvSpPr>
        <p:spPr>
          <a:xfrm>
            <a:off x="8016420" y="560547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持续集成整合</a:t>
            </a:r>
          </a:p>
        </p:txBody>
      </p:sp>
      <p:sp>
        <p:nvSpPr>
          <p:cNvPr id="73" name="矩形 72"/>
          <p:cNvSpPr/>
          <p:nvPr/>
        </p:nvSpPr>
        <p:spPr>
          <a:xfrm>
            <a:off x="7606056" y="4211930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代码覆盖工具整合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748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dirty="0">
                <a:solidFill>
                  <a:srgbClr val="0070C0"/>
                </a:solidFill>
              </a:rPr>
              <a:t>mocha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34076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EECE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6200000">
            <a:off x="3110885" y="-2179048"/>
            <a:ext cx="5832649" cy="11144085"/>
          </a:xfrm>
          <a:prstGeom prst="rect">
            <a:avLst/>
          </a:prstGeom>
        </p:spPr>
      </p:pic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61" y="1124744"/>
            <a:ext cx="8282347" cy="46588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806587" y="4221089"/>
            <a:ext cx="58102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61655" y="5402320"/>
            <a:ext cx="506445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37105" y="5575456"/>
            <a:ext cx="291778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技术细节一</a:t>
            </a:r>
          </a:p>
        </p:txBody>
      </p:sp>
      <p:pic>
        <p:nvPicPr>
          <p:cNvPr id="6146" name="Picture 2" descr="http://eskipaper.com/images/free-rainbow-wallpaper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 b="14977"/>
          <a:stretch/>
        </p:blipFill>
        <p:spPr bwMode="auto">
          <a:xfrm>
            <a:off x="2662" y="1"/>
            <a:ext cx="12192000" cy="514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4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钩子函数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925786"/>
            <a:ext cx="6514286" cy="5171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4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6314250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改写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calc.test.js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脚本，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skip 0 + 0 = 0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测试案例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改写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calc.test.js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脚本，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only 0 + 1 = 1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测试案例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执行测试案例，观察执行效果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把代码提交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152978" y="1642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测试用例管理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474"/>
          <a:stretch/>
        </p:blipFill>
        <p:spPr>
          <a:xfrm>
            <a:off x="7464153" y="2186143"/>
            <a:ext cx="3312368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464153" y="3185973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数据库编程入门实战套餐</a:t>
            </a:r>
          </a:p>
        </p:txBody>
      </p:sp>
      <p:sp>
        <p:nvSpPr>
          <p:cNvPr id="5" name="矩形 4"/>
          <p:cNvSpPr/>
          <p:nvPr/>
        </p:nvSpPr>
        <p:spPr>
          <a:xfrm>
            <a:off x="6911735" y="5302355"/>
            <a:ext cx="444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http://edu.51cto.com/pack/view/id-721.html</a:t>
            </a:r>
          </a:p>
        </p:txBody>
      </p:sp>
    </p:spTree>
    <p:extLst>
      <p:ext uri="{BB962C8B-B14F-4D97-AF65-F5344CB8AC3E}">
        <p14:creationId xmlns:p14="http://schemas.microsoft.com/office/powerpoint/2010/main" val="142889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738186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改写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calc.test.js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脚本，在脚本中增加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before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after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beforeEach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afterEach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四个钩子函数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钩子函数中实现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console.log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打印功能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执行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calc.test.js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自动化测试脚本，观察钩子函数的执行效果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把代码提交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224986" y="1642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测试用例钩子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474"/>
          <a:stretch/>
        </p:blipFill>
        <p:spPr>
          <a:xfrm>
            <a:off x="7464153" y="2186143"/>
            <a:ext cx="3312368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464153" y="3185973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数据库编程入门实战套餐</a:t>
            </a:r>
          </a:p>
        </p:txBody>
      </p:sp>
      <p:sp>
        <p:nvSpPr>
          <p:cNvPr id="5" name="矩形 4"/>
          <p:cNvSpPr/>
          <p:nvPr/>
        </p:nvSpPr>
        <p:spPr>
          <a:xfrm>
            <a:off x="6911735" y="5302355"/>
            <a:ext cx="444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http://edu.51cto.com/pack/view/id-721.html</a:t>
            </a:r>
          </a:p>
        </p:txBody>
      </p:sp>
    </p:spTree>
    <p:extLst>
      <p:ext uri="{BB962C8B-B14F-4D97-AF65-F5344CB8AC3E}">
        <p14:creationId xmlns:p14="http://schemas.microsoft.com/office/powerpoint/2010/main" val="141286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23386</TotalTime>
  <Words>699</Words>
  <Application>Microsoft Office PowerPoint</Application>
  <PresentationFormat>宽屏</PresentationFormat>
  <Paragraphs>114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428</cp:revision>
  <dcterms:created xsi:type="dcterms:W3CDTF">2016-08-24T11:19:54Z</dcterms:created>
  <dcterms:modified xsi:type="dcterms:W3CDTF">2017-05-03T12:33:57Z</dcterms:modified>
</cp:coreProperties>
</file>